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728" r:id="rId2"/>
  </p:sldMasterIdLst>
  <p:sldIdLst>
    <p:sldId id="256" r:id="rId3"/>
    <p:sldId id="257" r:id="rId4"/>
    <p:sldId id="258" r:id="rId5"/>
    <p:sldId id="259" r:id="rId6"/>
    <p:sldId id="277" r:id="rId7"/>
    <p:sldId id="276" r:id="rId8"/>
    <p:sldId id="278" r:id="rId9"/>
    <p:sldId id="260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91960"/>
            <a:ext cx="8229600" cy="1384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4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905120"/>
            <a:ext cx="8229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4054680"/>
            <a:ext cx="8229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91960"/>
            <a:ext cx="8229600" cy="1384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4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90512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90512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405468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674240" y="405468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91960"/>
            <a:ext cx="8229600" cy="1384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4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905120"/>
            <a:ext cx="2649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239640" y="1905120"/>
            <a:ext cx="2649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22080" y="1905120"/>
            <a:ext cx="2649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4054680"/>
            <a:ext cx="2649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239640" y="4054680"/>
            <a:ext cx="2649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022080" y="4054680"/>
            <a:ext cx="2649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33538B1-AD9C-4F8E-990A-5EF382D67D1F}" type="slidenum">
              <a:rPr lang="ru-RU" sz="1400" b="0" strike="noStrike" spc="-1" smtClean="0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en-US" sz="14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215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33538B1-AD9C-4F8E-990A-5EF382D67D1F}" type="slidenum">
              <a:rPr lang="ru-RU" sz="1400" b="0" strike="noStrike" spc="-1" smtClean="0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en-US" sz="14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335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33538B1-AD9C-4F8E-990A-5EF382D67D1F}" type="slidenum">
              <a:rPr lang="ru-RU" sz="1400" b="0" strike="noStrike" spc="-1" smtClean="0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en-US" sz="14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237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33538B1-AD9C-4F8E-990A-5EF382D67D1F}" type="slidenum">
              <a:rPr lang="ru-RU" sz="1400" b="0" strike="noStrike" spc="-1" smtClean="0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en-US" sz="14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002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33538B1-AD9C-4F8E-990A-5EF382D67D1F}" type="slidenum">
              <a:rPr lang="ru-RU" sz="1400" b="0" strike="noStrike" spc="-1" smtClean="0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en-US" sz="14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332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33538B1-AD9C-4F8E-990A-5EF382D67D1F}" type="slidenum">
              <a:rPr lang="ru-RU" sz="1400" b="0" strike="noStrike" spc="-1" smtClean="0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en-US" sz="14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031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33538B1-AD9C-4F8E-990A-5EF382D67D1F}" type="slidenum">
              <a:rPr lang="ru-RU" sz="1400" b="0" strike="noStrike" spc="-1" smtClean="0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en-US" sz="14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2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91960"/>
            <a:ext cx="8229600" cy="1384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4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905120"/>
            <a:ext cx="8229600" cy="411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33538B1-AD9C-4F8E-990A-5EF382D67D1F}" type="slidenum">
              <a:rPr lang="ru-RU" sz="1400" b="0" strike="noStrike" spc="-1" smtClean="0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en-US" sz="14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125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33538B1-AD9C-4F8E-990A-5EF382D67D1F}" type="slidenum">
              <a:rPr lang="ru-RU" sz="1400" b="0" strike="noStrike" spc="-1" smtClean="0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en-US" sz="14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292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33538B1-AD9C-4F8E-990A-5EF382D67D1F}" type="slidenum">
              <a:rPr lang="ru-RU" sz="1400" b="0" strike="noStrike" spc="-1" smtClean="0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en-US" sz="14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19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33538B1-AD9C-4F8E-990A-5EF382D67D1F}" type="slidenum">
              <a:rPr lang="ru-RU" sz="1400" b="0" strike="noStrike" spc="-1" smtClean="0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en-US" sz="14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129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33538B1-AD9C-4F8E-990A-5EF382D67D1F}" type="slidenum">
              <a:rPr lang="ru-RU" sz="1400" b="0" strike="noStrike" spc="-1" smtClean="0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en-US" sz="14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01977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33538B1-AD9C-4F8E-990A-5EF382D67D1F}" type="slidenum">
              <a:rPr lang="ru-RU" sz="1400" b="0" strike="noStrike" spc="-1" smtClean="0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en-US" sz="14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540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33538B1-AD9C-4F8E-990A-5EF382D67D1F}" type="slidenum">
              <a:rPr lang="ru-RU" sz="1400" b="0" strike="noStrike" spc="-1" smtClean="0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en-US" sz="14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274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33538B1-AD9C-4F8E-990A-5EF382D67D1F}" type="slidenum">
              <a:rPr lang="ru-RU" sz="1400" b="0" strike="noStrike" spc="-1" smtClean="0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en-US" sz="14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761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33538B1-AD9C-4F8E-990A-5EF382D67D1F}" type="slidenum">
              <a:rPr lang="ru-RU" sz="1400" b="0" strike="noStrike" spc="-1" smtClean="0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en-US" sz="14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229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33538B1-AD9C-4F8E-990A-5EF382D67D1F}" type="slidenum">
              <a:rPr lang="ru-RU" sz="1400" b="0" strike="noStrike" spc="-1" smtClean="0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en-US" sz="14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44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91960"/>
            <a:ext cx="8229600" cy="1384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4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905120"/>
            <a:ext cx="82296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91960"/>
            <a:ext cx="8229600" cy="1384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4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905120"/>
            <a:ext cx="40158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905120"/>
            <a:ext cx="40158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91960"/>
            <a:ext cx="8229600" cy="1384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4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91960"/>
            <a:ext cx="8229600" cy="641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91960"/>
            <a:ext cx="8229600" cy="1384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4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90512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905120"/>
            <a:ext cx="40158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405468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91960"/>
            <a:ext cx="8229600" cy="1384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4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905120"/>
            <a:ext cx="40158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90512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405468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91960"/>
            <a:ext cx="8229600" cy="1384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4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90512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90512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4054680"/>
            <a:ext cx="8229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285840" y="2803680"/>
            <a:ext cx="1440" cy="3035160"/>
          </a:xfrm>
          <a:custGeom>
            <a:avLst/>
            <a:gdLst/>
            <a:ahLst/>
            <a:cxnLst/>
            <a:rect l="l" t="t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457200" y="291960"/>
            <a:ext cx="8229600" cy="1384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4400" b="0" strike="noStrike" spc="-1">
                <a:solidFill>
                  <a:srgbClr val="FFFFFF"/>
                </a:solidFill>
                <a:latin typeface="Tahoma"/>
              </a:rPr>
              <a:t>Click to edit the title text format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1905120"/>
            <a:ext cx="82296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en-US" sz="3200" b="0" strike="noStrike" spc="-1">
                <a:solidFill>
                  <a:srgbClr val="FFFFFF"/>
                </a:solidFill>
                <a:latin typeface="Tahoma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FFFFFF"/>
              </a:buClr>
              <a:buFont typeface="Tahoma"/>
              <a:buChar char="–"/>
            </a:pPr>
            <a:r>
              <a:rPr lang="en-US" sz="3200" b="0" strike="noStrike" spc="-1">
                <a:solidFill>
                  <a:srgbClr val="FFFFFF"/>
                </a:solidFill>
                <a:latin typeface="Tahoma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en-US" sz="3200" b="0" strike="noStrike" spc="-1">
                <a:solidFill>
                  <a:srgbClr val="FFFFFF"/>
                </a:solidFill>
                <a:latin typeface="Tahoma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FFFFFF"/>
              </a:buClr>
              <a:buFont typeface="Tahoma"/>
              <a:buChar char="–"/>
            </a:pPr>
            <a:r>
              <a:rPr lang="en-US" sz="3200" b="0" strike="noStrike" spc="-1">
                <a:solidFill>
                  <a:srgbClr val="FFFFFF"/>
                </a:solidFill>
                <a:latin typeface="Tahoma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FFCC00"/>
              </a:buClr>
              <a:buSzPct val="80000"/>
              <a:buFont typeface="Wingdings" charset="2"/>
              <a:buChar char=""/>
            </a:pPr>
            <a:r>
              <a:rPr lang="en-US" sz="3200" b="0" strike="noStrike" spc="-1">
                <a:solidFill>
                  <a:srgbClr val="FFFFFF"/>
                </a:solidFill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FFCC00"/>
              </a:buClr>
              <a:buSzPct val="80000"/>
              <a:buFont typeface="Wingdings" charset="2"/>
              <a:buChar char=""/>
            </a:pPr>
            <a:r>
              <a:rPr lang="en-US" sz="3200" b="0" strike="noStrike" spc="-1">
                <a:solidFill>
                  <a:srgbClr val="FFFFFF"/>
                </a:solidFill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FFCC00"/>
              </a:buClr>
              <a:buSzPct val="80000"/>
              <a:buFont typeface="Wingdings" charset="2"/>
              <a:buChar char=""/>
            </a:pPr>
            <a:r>
              <a:rPr lang="en-US" sz="3200" b="0" strike="noStrike" spc="-1">
                <a:solidFill>
                  <a:srgbClr val="FFFFFF"/>
                </a:solidFill>
                <a:latin typeface="Tahoma"/>
              </a:rPr>
              <a:t>Seventh Outline Level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A22BA067-B16A-4DD5-90EF-115F591ACDF2}" type="slidenum">
              <a:rPr lang="ru-RU" sz="1400" b="0" strike="noStrike" spc="-1">
                <a:solidFill>
                  <a:srgbClr val="FFFFFF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en-US" sz="14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A22BA067-B16A-4DD5-90EF-115F591ACDF2}" type="slidenum">
              <a:rPr lang="ru-RU" sz="1400" b="0" strike="noStrike" spc="-1" smtClean="0">
                <a:solidFill>
                  <a:srgbClr val="FFFFFF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en-US" sz="14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3025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57200" y="291960"/>
            <a:ext cx="8229600" cy="138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Times New Roman"/>
              </a:rPr>
              <a:t>Муниципальное образовательное учреждение</a:t>
            </a:r>
            <a:r>
              <a:rPr dirty="0"/>
              <a:t/>
            </a:r>
            <a:br>
              <a:rPr dirty="0"/>
            </a:br>
            <a:r>
              <a:rPr lang="ru-RU" sz="2400" b="1" strike="noStrike" spc="-1" dirty="0">
                <a:solidFill>
                  <a:srgbClr val="FFFFFF"/>
                </a:solidFill>
                <a:latin typeface="Times New Roman"/>
              </a:rPr>
              <a:t> средняя </a:t>
            </a:r>
            <a:r>
              <a:rPr lang="ru-RU" sz="2400" b="1" strike="noStrike" spc="-1" dirty="0" smtClean="0">
                <a:solidFill>
                  <a:srgbClr val="FFFFFF"/>
                </a:solidFill>
                <a:latin typeface="Times New Roman"/>
              </a:rPr>
              <a:t>общеобразовательная </a:t>
            </a:r>
            <a:r>
              <a:rPr lang="ru-RU" sz="2400" b="1" strike="noStrike" spc="-1" dirty="0">
                <a:solidFill>
                  <a:srgbClr val="FFFFFF"/>
                </a:solidFill>
                <a:latin typeface="Times New Roman"/>
              </a:rPr>
              <a:t>школа № </a:t>
            </a:r>
            <a:r>
              <a:rPr lang="ru-RU" sz="2400" b="1" strike="noStrike" spc="-1" dirty="0" smtClean="0">
                <a:solidFill>
                  <a:srgbClr val="FFFFFF"/>
                </a:solidFill>
                <a:latin typeface="Times New Roman"/>
              </a:rPr>
              <a:t>2</a:t>
            </a:r>
            <a:r>
              <a:rPr dirty="0"/>
              <a:t/>
            </a:r>
            <a:br>
              <a:rPr dirty="0"/>
            </a:br>
            <a:r>
              <a:rPr lang="ru-RU" sz="2400" b="1" strike="noStrike" spc="-1" dirty="0">
                <a:solidFill>
                  <a:srgbClr val="FFFFFF"/>
                </a:solidFill>
                <a:latin typeface="Times New Roman"/>
              </a:rPr>
              <a:t> г. </a:t>
            </a:r>
            <a:r>
              <a:rPr lang="ru-RU" sz="2400" b="1" spc="-1" dirty="0" smtClean="0">
                <a:solidFill>
                  <a:srgbClr val="FFFFFF"/>
                </a:solidFill>
                <a:latin typeface="Times New Roman"/>
              </a:rPr>
              <a:t>Белинского </a:t>
            </a:r>
            <a:r>
              <a:rPr lang="ru-RU" sz="2400" b="1" spc="-1" dirty="0" err="1" smtClean="0">
                <a:solidFill>
                  <a:srgbClr val="FFFFFF"/>
                </a:solidFill>
                <a:latin typeface="Times New Roman"/>
              </a:rPr>
              <a:t>им.Р.М.Сазонова</a:t>
            </a:r>
            <a:endParaRPr lang="en-US" sz="2400" b="0" strike="noStrike" spc="-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473948" y="2175465"/>
            <a:ext cx="7924680" cy="12952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342720" indent="-342720" algn="ctr">
              <a:lnSpc>
                <a:spcPct val="90000"/>
              </a:lnSpc>
              <a:spcBef>
                <a:spcPts val="697"/>
              </a:spcBef>
            </a:pPr>
            <a:r>
              <a:rPr lang="ru-RU" sz="2800" b="1" strike="noStrike" spc="-1" dirty="0">
                <a:solidFill>
                  <a:srgbClr val="FFFFFF"/>
                </a:solidFill>
                <a:latin typeface="Times New Roman"/>
              </a:rPr>
              <a:t>ПРОФИЛАКТИКА </a:t>
            </a:r>
            <a:endParaRPr lang="en-US" sz="2800" b="0" strike="noStrike" spc="-1" dirty="0">
              <a:solidFill>
                <a:srgbClr val="FFFFFF"/>
              </a:solidFill>
              <a:latin typeface="Tahoma"/>
            </a:endParaRPr>
          </a:p>
          <a:p>
            <a:pPr marL="342720" indent="-342720" algn="ctr">
              <a:lnSpc>
                <a:spcPct val="90000"/>
              </a:lnSpc>
              <a:spcBef>
                <a:spcPts val="697"/>
              </a:spcBef>
            </a:pPr>
            <a:r>
              <a:rPr lang="ru-RU" sz="2800" b="1" strike="noStrike" spc="-1" dirty="0">
                <a:solidFill>
                  <a:srgbClr val="FFFFFF"/>
                </a:solidFill>
                <a:latin typeface="Times New Roman"/>
              </a:rPr>
              <a:t>АГРЕССИВНОГО ПОВЕДЕНИЯ </a:t>
            </a:r>
            <a:endParaRPr lang="en-US" sz="2800" b="0" strike="noStrike" spc="-1" dirty="0">
              <a:solidFill>
                <a:srgbClr val="FFFFFF"/>
              </a:solidFill>
              <a:latin typeface="Tahoma"/>
            </a:endParaRPr>
          </a:p>
          <a:p>
            <a:pPr marL="342720" indent="-342720" algn="ctr">
              <a:lnSpc>
                <a:spcPct val="90000"/>
              </a:lnSpc>
              <a:spcBef>
                <a:spcPts val="697"/>
              </a:spcBef>
            </a:pPr>
            <a:r>
              <a:rPr lang="ru-RU" sz="2800" b="1" strike="noStrike" spc="-1" dirty="0">
                <a:solidFill>
                  <a:srgbClr val="FFFFFF"/>
                </a:solidFill>
                <a:latin typeface="Times New Roman"/>
              </a:rPr>
              <a:t>НЕСОВЕРШЕННОЛЕТНИХ</a:t>
            </a:r>
            <a:endParaRPr lang="en-US" sz="2800" b="0" strike="noStrike" spc="-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5" name="TextShape 3"/>
          <p:cNvSpPr txBox="1"/>
          <p:nvPr/>
        </p:nvSpPr>
        <p:spPr>
          <a:xfrm>
            <a:off x="3809520" y="3809520"/>
            <a:ext cx="4876920" cy="2210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lnSpc>
                <a:spcPct val="90000"/>
              </a:lnSpc>
              <a:spcBef>
                <a:spcPts val="598"/>
              </a:spcBef>
            </a:pPr>
            <a:r>
              <a:rPr lang="ru-RU" sz="2800" b="0" strike="noStrike" spc="-1" dirty="0" smtClean="0">
                <a:solidFill>
                  <a:srgbClr val="FFFFFF"/>
                </a:solidFill>
                <a:latin typeface="Tahoma"/>
              </a:rPr>
              <a:t>Презентацию составили ученицы 10 класса </a:t>
            </a:r>
            <a:r>
              <a:rPr lang="ru-RU" sz="2800" b="0" strike="noStrike" spc="-1" dirty="0" err="1" smtClean="0">
                <a:solidFill>
                  <a:srgbClr val="FFFFFF"/>
                </a:solidFill>
                <a:latin typeface="Tahoma"/>
              </a:rPr>
              <a:t>Абрамчева</a:t>
            </a:r>
            <a:r>
              <a:rPr lang="ru-RU" sz="2800" b="0" strike="noStrike" spc="-1" dirty="0" smtClean="0">
                <a:solidFill>
                  <a:srgbClr val="FFFFFF"/>
                </a:solidFill>
                <a:latin typeface="Tahoma"/>
              </a:rPr>
              <a:t> Алина и Иванова Мария</a:t>
            </a:r>
            <a:endParaRPr lang="en-US" sz="2800" b="0" strike="noStrike" spc="-1" dirty="0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291960"/>
            <a:ext cx="8229600" cy="138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FFFFFF"/>
                </a:solidFill>
                <a:latin typeface="Times New Roman"/>
              </a:rPr>
              <a:t>Выводы к анкетированию учителей</a:t>
            </a:r>
            <a:endParaRPr lang="en-US" sz="3200" b="0" strike="noStrike" spc="-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457200" y="190512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3500"/>
          </a:bodyPr>
          <a:lstStyle/>
          <a:p>
            <a:pPr marL="342720" indent="-342720">
              <a:spcBef>
                <a:spcPts val="799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ru-RU" sz="3200" b="0" strike="noStrike" spc="-1">
                <a:solidFill>
                  <a:srgbClr val="FFFFFF"/>
                </a:solidFill>
                <a:latin typeface="Tahoma"/>
              </a:rPr>
              <a:t>Учителя считают, что в школе проявляется агрессия вербальная и физическая на переменах, но чем старше ученик , тем меньше он рассказывает о своих обидчиках учителям. Основную помощь в трудной ситуации оказывают родители или одноклассники.</a:t>
            </a:r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291960"/>
            <a:ext cx="8229600" cy="138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FFFF"/>
                </a:solidFill>
                <a:latin typeface="Times New Roman"/>
              </a:rPr>
              <a:t>Виды агрессии</a:t>
            </a:r>
            <a:endParaRPr lang="en-US" sz="44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228240" y="1676160"/>
            <a:ext cx="4267080" cy="4647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lnSpc>
                <a:spcPct val="80000"/>
              </a:lnSpc>
              <a:spcBef>
                <a:spcPts val="499"/>
              </a:spcBef>
            </a:pPr>
            <a:r>
              <a:rPr lang="ru-RU" sz="2000" b="1" strike="noStrike" spc="-1">
                <a:solidFill>
                  <a:srgbClr val="FFFFFF"/>
                </a:solidFill>
                <a:latin typeface="Times New Roman"/>
              </a:rPr>
              <a:t>Прямая агрессия</a:t>
            </a:r>
            <a:endParaRPr lang="en-US" sz="20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just">
              <a:lnSpc>
                <a:spcPct val="80000"/>
              </a:lnSpc>
              <a:spcBef>
                <a:spcPts val="499"/>
              </a:spcBef>
              <a:buClr>
                <a:srgbClr val="FFCC00"/>
              </a:buClr>
              <a:buSzPct val="120000"/>
              <a:buFont typeface="Times New Roman"/>
              <a:buChar char="-"/>
            </a:pPr>
            <a:r>
              <a:rPr lang="ru-RU" sz="2000" b="1" strike="noStrike" spc="-1">
                <a:solidFill>
                  <a:srgbClr val="FFFFFF"/>
                </a:solidFill>
                <a:latin typeface="Times New Roman"/>
              </a:rPr>
              <a:t>вербальная (словесная) – когда насмешничают, иронизируют, обзывают, ругаются матом и т.д.;</a:t>
            </a:r>
            <a:endParaRPr lang="en-US" sz="20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just">
              <a:lnSpc>
                <a:spcPct val="80000"/>
              </a:lnSpc>
              <a:spcBef>
                <a:spcPts val="499"/>
              </a:spcBef>
              <a:buClr>
                <a:srgbClr val="FFCC00"/>
              </a:buClr>
              <a:buSzPct val="120000"/>
              <a:buFont typeface="Times New Roman"/>
              <a:buChar char="-"/>
            </a:pPr>
            <a:endParaRPr lang="en-US" sz="20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just">
              <a:lnSpc>
                <a:spcPct val="80000"/>
              </a:lnSpc>
              <a:spcBef>
                <a:spcPts val="499"/>
              </a:spcBef>
              <a:buClr>
                <a:srgbClr val="FFCC00"/>
              </a:buClr>
              <a:buSzPct val="120000"/>
              <a:buFont typeface="Times New Roman"/>
              <a:buChar char="-"/>
            </a:pPr>
            <a:r>
              <a:rPr lang="ru-RU" sz="2000" b="1" strike="noStrike" spc="-1">
                <a:solidFill>
                  <a:srgbClr val="FFFFFF"/>
                </a:solidFill>
                <a:latin typeface="Times New Roman"/>
              </a:rPr>
              <a:t>физическая – когда дерутся, толкаются, колют друг друга острыми предметами, дергают за волосы и т.д.;</a:t>
            </a:r>
            <a:endParaRPr lang="en-US" sz="20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just">
              <a:lnSpc>
                <a:spcPct val="80000"/>
              </a:lnSpc>
              <a:spcBef>
                <a:spcPts val="499"/>
              </a:spcBef>
              <a:buClr>
                <a:srgbClr val="FFCC00"/>
              </a:buClr>
              <a:buSzPct val="120000"/>
              <a:buFont typeface="Times New Roman"/>
              <a:buChar char="-"/>
            </a:pPr>
            <a:endParaRPr lang="en-US" sz="20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just">
              <a:lnSpc>
                <a:spcPct val="80000"/>
              </a:lnSpc>
              <a:spcBef>
                <a:spcPts val="499"/>
              </a:spcBef>
              <a:buClr>
                <a:srgbClr val="FFCC00"/>
              </a:buClr>
              <a:buSzPct val="120000"/>
              <a:buFont typeface="Times New Roman"/>
              <a:buChar char="-"/>
            </a:pPr>
            <a:r>
              <a:rPr lang="ru-RU" sz="2000" b="1" strike="noStrike" spc="-1">
                <a:solidFill>
                  <a:srgbClr val="FFFFFF"/>
                </a:solidFill>
                <a:latin typeface="Times New Roman"/>
              </a:rPr>
              <a:t>материальная – когда вымогают деньги или другие вещи, воруют, портят личное имущество и т.д.  </a:t>
            </a:r>
            <a:endParaRPr lang="en-US" sz="20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10" name="TextShape 3"/>
          <p:cNvSpPr txBox="1"/>
          <p:nvPr/>
        </p:nvSpPr>
        <p:spPr>
          <a:xfrm>
            <a:off x="4419720" y="1676520"/>
            <a:ext cx="4495680" cy="4572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8500"/>
          </a:bodyPr>
          <a:lstStyle/>
          <a:p>
            <a:pPr marL="342720" indent="-342720" algn="ctr">
              <a:lnSpc>
                <a:spcPct val="80000"/>
              </a:lnSpc>
              <a:spcBef>
                <a:spcPts val="499"/>
              </a:spcBef>
            </a:pPr>
            <a:r>
              <a:rPr lang="ru-RU" sz="2000" b="1" strike="noStrike" spc="-1">
                <a:solidFill>
                  <a:srgbClr val="FFFFFF"/>
                </a:solidFill>
                <a:latin typeface="Times New Roman"/>
              </a:rPr>
              <a:t>Косвенная агрессия</a:t>
            </a:r>
            <a:endParaRPr lang="en-US" sz="20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just">
              <a:lnSpc>
                <a:spcPct val="80000"/>
              </a:lnSpc>
              <a:spcBef>
                <a:spcPts val="499"/>
              </a:spcBef>
              <a:buClr>
                <a:srgbClr val="FFCC00"/>
              </a:buClr>
              <a:buSzPct val="120000"/>
              <a:buFont typeface="Times New Roman"/>
              <a:buChar char="-"/>
            </a:pPr>
            <a:r>
              <a:rPr lang="ru-RU" sz="2000" b="1" strike="noStrike" spc="-1">
                <a:solidFill>
                  <a:srgbClr val="FFFFFF"/>
                </a:solidFill>
                <a:latin typeface="Times New Roman"/>
              </a:rPr>
              <a:t>частичное</a:t>
            </a:r>
            <a:r>
              <a:rPr lang="ru-RU" sz="2000" b="0" strike="noStrike" spc="-1">
                <a:solidFill>
                  <a:srgbClr val="FFFFFF"/>
                </a:solidFill>
                <a:latin typeface="Tahoma"/>
              </a:rPr>
              <a:t> </a:t>
            </a:r>
            <a:r>
              <a:rPr lang="ru-RU" sz="2000" b="1" strike="noStrike" spc="-1">
                <a:solidFill>
                  <a:srgbClr val="FFFFFF"/>
                </a:solidFill>
                <a:latin typeface="Times New Roman"/>
              </a:rPr>
              <a:t>игнорирование – неприятие в некоторые виды деятельности (игры, разговоры и т.д.);</a:t>
            </a:r>
            <a:endParaRPr lang="en-US" sz="20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just">
              <a:lnSpc>
                <a:spcPct val="80000"/>
              </a:lnSpc>
              <a:spcBef>
                <a:spcPts val="499"/>
              </a:spcBef>
              <a:buClr>
                <a:srgbClr val="FFCC00"/>
              </a:buClr>
              <a:buSzPct val="120000"/>
              <a:buFont typeface="Times New Roman"/>
              <a:buChar char="-"/>
            </a:pPr>
            <a:endParaRPr lang="en-US" sz="20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just">
              <a:lnSpc>
                <a:spcPct val="80000"/>
              </a:lnSpc>
              <a:spcBef>
                <a:spcPts val="499"/>
              </a:spcBef>
              <a:buClr>
                <a:srgbClr val="FFCC00"/>
              </a:buClr>
              <a:buSzPct val="120000"/>
              <a:buFont typeface="Times New Roman"/>
              <a:buChar char="-"/>
            </a:pPr>
            <a:r>
              <a:rPr lang="ru-RU" sz="2000" b="1" strike="noStrike" spc="-1">
                <a:solidFill>
                  <a:srgbClr val="FFFFFF"/>
                </a:solidFill>
                <a:latin typeface="Times New Roman"/>
              </a:rPr>
              <a:t>полное игнорирование – бойкот;</a:t>
            </a:r>
            <a:endParaRPr lang="en-US" sz="20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just">
              <a:lnSpc>
                <a:spcPct val="80000"/>
              </a:lnSpc>
              <a:spcBef>
                <a:spcPts val="499"/>
              </a:spcBef>
              <a:buClr>
                <a:srgbClr val="FFCC00"/>
              </a:buClr>
              <a:buSzPct val="120000"/>
              <a:buFont typeface="Times New Roman"/>
              <a:buChar char="-"/>
            </a:pPr>
            <a:endParaRPr lang="en-US" sz="20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just">
              <a:lnSpc>
                <a:spcPct val="80000"/>
              </a:lnSpc>
              <a:spcBef>
                <a:spcPts val="499"/>
              </a:spcBef>
              <a:buClr>
                <a:srgbClr val="FFCC00"/>
              </a:buClr>
              <a:buSzPct val="120000"/>
              <a:buFont typeface="Times New Roman"/>
              <a:buChar char="-"/>
            </a:pPr>
            <a:endParaRPr lang="en-US" sz="20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just">
              <a:lnSpc>
                <a:spcPct val="80000"/>
              </a:lnSpc>
              <a:spcBef>
                <a:spcPts val="499"/>
              </a:spcBef>
              <a:buClr>
                <a:srgbClr val="FFCC00"/>
              </a:buClr>
              <a:buSzPct val="120000"/>
              <a:buFont typeface="Times New Roman"/>
              <a:buChar char="-"/>
            </a:pPr>
            <a:endParaRPr lang="en-US" sz="20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just">
              <a:lnSpc>
                <a:spcPct val="80000"/>
              </a:lnSpc>
              <a:spcBef>
                <a:spcPts val="499"/>
              </a:spcBef>
              <a:buClr>
                <a:srgbClr val="FFCC00"/>
              </a:buClr>
              <a:buSzPct val="120000"/>
              <a:buFont typeface="Times New Roman"/>
              <a:buChar char="-"/>
            </a:pPr>
            <a:r>
              <a:rPr lang="ru-RU" sz="2000" b="1" strike="noStrike" spc="-1">
                <a:solidFill>
                  <a:srgbClr val="FFFFFF"/>
                </a:solidFill>
                <a:latin typeface="Times New Roman"/>
              </a:rPr>
              <a:t>другие виды психологического давления - ( когда заставляют делать за кого-то домашнее задание, давать списывать, принуждают к каким-то действиям и т.д.)</a:t>
            </a:r>
            <a:endParaRPr lang="en-US" sz="20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291600"/>
            <a:ext cx="8229600" cy="107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FFFF"/>
                </a:solidFill>
                <a:latin typeface="Times New Roman"/>
              </a:rPr>
              <a:t>Гнев</a:t>
            </a:r>
            <a:endParaRPr lang="en-US" sz="44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228600" y="1447920"/>
            <a:ext cx="8686800" cy="4572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5000"/>
          </a:bodyPr>
          <a:lstStyle/>
          <a:p>
            <a:pPr marL="342720" indent="-342720" algn="just">
              <a:lnSpc>
                <a:spcPct val="90000"/>
              </a:lnSpc>
              <a:spcBef>
                <a:spcPts val="697"/>
              </a:spcBef>
            </a:pPr>
            <a:r>
              <a:rPr lang="ru-RU" sz="2800" b="1" strike="noStrike" spc="-1">
                <a:solidFill>
                  <a:srgbClr val="FFFFFF"/>
                </a:solidFill>
                <a:latin typeface="Times New Roman"/>
              </a:rPr>
              <a:t>		Основой агрессивного состояния является гнев, он может быть обусловлен:</a:t>
            </a:r>
            <a:endParaRPr lang="en-US" sz="28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just">
              <a:lnSpc>
                <a:spcPct val="90000"/>
              </a:lnSpc>
              <a:spcBef>
                <a:spcPts val="697"/>
              </a:spcBef>
              <a:buClr>
                <a:srgbClr val="FFCC00"/>
              </a:buClr>
              <a:buSzPct val="120000"/>
              <a:buFont typeface="Times New Roman"/>
              <a:buChar char="•"/>
            </a:pPr>
            <a:r>
              <a:rPr lang="ru-RU" sz="2800" b="1" strike="noStrike" spc="-1">
                <a:solidFill>
                  <a:srgbClr val="FFFFFF"/>
                </a:solidFill>
                <a:latin typeface="Times New Roman"/>
              </a:rPr>
              <a:t>внешними событиями;</a:t>
            </a:r>
            <a:endParaRPr lang="en-US" sz="28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just">
              <a:lnSpc>
                <a:spcPct val="90000"/>
              </a:lnSpc>
              <a:spcBef>
                <a:spcPts val="697"/>
              </a:spcBef>
              <a:buClr>
                <a:srgbClr val="FFCC00"/>
              </a:buClr>
              <a:buSzPct val="120000"/>
              <a:buFont typeface="Times New Roman"/>
              <a:buChar char="•"/>
            </a:pPr>
            <a:r>
              <a:rPr lang="ru-RU" sz="2800" b="1" strike="noStrike" spc="-1">
                <a:solidFill>
                  <a:srgbClr val="FFFFFF"/>
                </a:solidFill>
                <a:latin typeface="Times New Roman"/>
              </a:rPr>
              <a:t>мыслями («это несправедливо», «это специально подстроили», «мне это неприятно» ит.д.), формирующими твердую уверенность в их истинности;</a:t>
            </a:r>
            <a:endParaRPr lang="en-US" sz="28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just">
              <a:lnSpc>
                <a:spcPct val="90000"/>
              </a:lnSpc>
              <a:spcBef>
                <a:spcPts val="697"/>
              </a:spcBef>
              <a:buClr>
                <a:srgbClr val="FFCC00"/>
              </a:buClr>
              <a:buSzPct val="120000"/>
              <a:buFont typeface="Times New Roman"/>
              <a:buChar char="•"/>
            </a:pPr>
            <a:r>
              <a:rPr lang="ru-RU" sz="2800" b="1" strike="noStrike" spc="-1">
                <a:solidFill>
                  <a:srgbClr val="FFFFFF"/>
                </a:solidFill>
                <a:latin typeface="Times New Roman"/>
              </a:rPr>
              <a:t>эмоциями (злость, огорчение, чувство вины, стыд, зависть);</a:t>
            </a:r>
            <a:endParaRPr lang="en-US" sz="28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just">
              <a:lnSpc>
                <a:spcPct val="90000"/>
              </a:lnSpc>
              <a:spcBef>
                <a:spcPts val="697"/>
              </a:spcBef>
              <a:buClr>
                <a:srgbClr val="FFCC00"/>
              </a:buClr>
              <a:buSzPct val="120000"/>
              <a:buFont typeface="Times New Roman"/>
              <a:buChar char="•"/>
            </a:pPr>
            <a:r>
              <a:rPr lang="ru-RU" sz="2800" b="1" strike="noStrike" spc="-1">
                <a:solidFill>
                  <a:srgbClr val="FFFFFF"/>
                </a:solidFill>
                <a:latin typeface="Times New Roman"/>
              </a:rPr>
              <a:t>Поведением других людей (поступки, высказывания).</a:t>
            </a:r>
            <a:endParaRPr lang="en-US" sz="28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57200" y="291960"/>
            <a:ext cx="8229600" cy="138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Times New Roman"/>
              </a:rPr>
              <a:t>Чтобы не стать объектом агрессии, необходимо придерживаться следующих принципов:</a:t>
            </a:r>
            <a:endParaRPr lang="en-US" sz="2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457200" y="190512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FFCC00"/>
              </a:buClr>
              <a:buSzPct val="120000"/>
              <a:buFont typeface="Times New Roman"/>
              <a:buChar char="•"/>
            </a:pPr>
            <a:r>
              <a:rPr lang="ru-RU" sz="3200" b="1" strike="noStrike" spc="-1">
                <a:solidFill>
                  <a:srgbClr val="FFFFFF"/>
                </a:solidFill>
                <a:latin typeface="Times New Roman"/>
              </a:rPr>
              <a:t>Не бойся агрессора, держись уверенно</a:t>
            </a:r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115" name="Picture 4"/>
          <p:cNvPicPr/>
          <p:nvPr/>
        </p:nvPicPr>
        <p:blipFill>
          <a:blip r:embed="rId2"/>
          <a:stretch/>
        </p:blipFill>
        <p:spPr>
          <a:xfrm>
            <a:off x="533520" y="2666880"/>
            <a:ext cx="7886520" cy="388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200" y="304560"/>
            <a:ext cx="8229600" cy="13842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FFFF"/>
                </a:solidFill>
                <a:latin typeface="Times New Roman"/>
              </a:rPr>
              <a:t>Постарайся сохранять спокойствие, говори медленно, четко и твердо</a:t>
            </a:r>
            <a:endParaRPr lang="en-US" sz="3600" b="0" strike="noStrike" spc="-1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117" name="Picture 6"/>
          <p:cNvPicPr/>
          <p:nvPr/>
        </p:nvPicPr>
        <p:blipFill>
          <a:blip r:embed="rId2"/>
          <a:stretch/>
        </p:blipFill>
        <p:spPr>
          <a:xfrm>
            <a:off x="1905120" y="1905120"/>
            <a:ext cx="5333760" cy="449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7200" y="291960"/>
            <a:ext cx="8229600" cy="138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FFFFFF"/>
                </a:solidFill>
                <a:latin typeface="Times New Roman"/>
              </a:rPr>
              <a:t>Не груби в ответ и не дерись</a:t>
            </a:r>
            <a:endParaRPr lang="en-US" sz="4000" b="0" strike="noStrike" spc="-1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119" name="Picture 4"/>
          <p:cNvPicPr/>
          <p:nvPr/>
        </p:nvPicPr>
        <p:blipFill>
          <a:blip r:embed="rId2"/>
          <a:stretch/>
        </p:blipFill>
        <p:spPr>
          <a:xfrm>
            <a:off x="1828800" y="1523880"/>
            <a:ext cx="4952880" cy="480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291960"/>
            <a:ext cx="8229600" cy="138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FFFFFF"/>
                </a:solidFill>
                <a:latin typeface="Times New Roman"/>
              </a:rPr>
              <a:t>Используй (выбери) следующие стратегии поведения:</a:t>
            </a:r>
            <a:endParaRPr lang="en-US" sz="40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457200" y="190512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just">
              <a:lnSpc>
                <a:spcPct val="100000"/>
              </a:lnSpc>
              <a:spcBef>
                <a:spcPts val="799"/>
              </a:spcBef>
              <a:buClr>
                <a:srgbClr val="FFCC00"/>
              </a:buClr>
              <a:buSzPct val="120000"/>
              <a:buFont typeface="Times New Roman"/>
              <a:buChar char="•"/>
            </a:pPr>
            <a:r>
              <a:rPr lang="ru-RU" sz="3200" b="1" strike="noStrike" spc="-1">
                <a:solidFill>
                  <a:srgbClr val="FFFFFF"/>
                </a:solidFill>
                <a:latin typeface="Times New Roman"/>
              </a:rPr>
              <a:t>твердо и уверенно скажи, что тебе не нравится такое обращение;</a:t>
            </a:r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just">
              <a:lnSpc>
                <a:spcPct val="100000"/>
              </a:lnSpc>
              <a:spcBef>
                <a:spcPts val="799"/>
              </a:spcBef>
              <a:buClr>
                <a:srgbClr val="FFCC00"/>
              </a:buClr>
              <a:buSzPct val="120000"/>
              <a:buFont typeface="Times New Roman"/>
              <a:buChar char="•"/>
            </a:pPr>
            <a:r>
              <a:rPr lang="ru-RU" sz="3200" b="1" strike="noStrike" spc="-1">
                <a:solidFill>
                  <a:srgbClr val="FFFFFF"/>
                </a:solidFill>
                <a:latin typeface="Times New Roman"/>
              </a:rPr>
              <a:t>пошути в ответ;</a:t>
            </a:r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just">
              <a:lnSpc>
                <a:spcPct val="100000"/>
              </a:lnSpc>
              <a:spcBef>
                <a:spcPts val="799"/>
              </a:spcBef>
              <a:buClr>
                <a:srgbClr val="FFCC00"/>
              </a:buClr>
              <a:buSzPct val="120000"/>
              <a:buFont typeface="Times New Roman"/>
              <a:buChar char="•"/>
            </a:pPr>
            <a:r>
              <a:rPr lang="ru-RU" sz="3200" b="1" strike="noStrike" spc="-1">
                <a:solidFill>
                  <a:srgbClr val="FFFFFF"/>
                </a:solidFill>
                <a:latin typeface="Times New Roman"/>
              </a:rPr>
              <a:t>спокойно уйди (не убегай);</a:t>
            </a:r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just">
              <a:lnSpc>
                <a:spcPct val="100000"/>
              </a:lnSpc>
              <a:spcBef>
                <a:spcPts val="799"/>
              </a:spcBef>
              <a:buClr>
                <a:srgbClr val="FFCC00"/>
              </a:buClr>
              <a:buSzPct val="120000"/>
              <a:buFont typeface="Times New Roman"/>
              <a:buChar char="•"/>
            </a:pPr>
            <a:r>
              <a:rPr lang="ru-RU" sz="3200" b="1" strike="noStrike" spc="-1">
                <a:solidFill>
                  <a:srgbClr val="FFFFFF"/>
                </a:solidFill>
                <a:latin typeface="Times New Roman"/>
              </a:rPr>
              <a:t>обратись за помощью к друзьям или старшим, если не можешь справиться сам.</a:t>
            </a:r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FFCC00"/>
              </a:buClr>
              <a:buSzPct val="120000"/>
              <a:buFont typeface="Times New Roman"/>
              <a:buChar char="•"/>
            </a:pPr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6"/>
          <p:cNvPicPr/>
          <p:nvPr/>
        </p:nvPicPr>
        <p:blipFill>
          <a:blip r:embed="rId2"/>
          <a:stretch/>
        </p:blipFill>
        <p:spPr>
          <a:xfrm>
            <a:off x="1371600" y="609480"/>
            <a:ext cx="6477120" cy="548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304560" y="1218960"/>
            <a:ext cx="8381880" cy="2895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400" b="0" strike="noStrike" spc="-1">
                <a:solidFill>
                  <a:srgbClr val="FFFFFF"/>
                </a:solidFill>
                <a:latin typeface="Tahoma"/>
              </a:rPr>
              <a:t>Спасибо за внимание!</a:t>
            </a:r>
            <a:endParaRPr lang="en-US" sz="44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1728" y="4577188"/>
            <a:ext cx="3045432" cy="1727882"/>
          </a:xfrm>
          <a:prstGeom prst="rect">
            <a:avLst/>
          </a:prstGeom>
        </p:spPr>
      </p:pic>
      <p:sp>
        <p:nvSpPr>
          <p:cNvPr id="86" name="TextShape 1"/>
          <p:cNvSpPr txBox="1"/>
          <p:nvPr/>
        </p:nvSpPr>
        <p:spPr>
          <a:xfrm>
            <a:off x="457200" y="291960"/>
            <a:ext cx="8229600" cy="927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FFFF"/>
                </a:solidFill>
                <a:latin typeface="Times New Roman"/>
              </a:rPr>
              <a:t>Понятие и формы агрессии</a:t>
            </a:r>
            <a:endParaRPr lang="en-US" sz="44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228600" y="1447919"/>
            <a:ext cx="8430657" cy="4849513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342720" indent="-342720" algn="just">
              <a:lnSpc>
                <a:spcPct val="100000"/>
              </a:lnSpc>
              <a:spcBef>
                <a:spcPts val="499"/>
              </a:spcBef>
            </a:pPr>
            <a:r>
              <a:rPr lang="ru-RU" sz="2000" b="1" strike="noStrike" spc="-1" dirty="0">
                <a:solidFill>
                  <a:schemeClr val="bg1"/>
                </a:solidFill>
                <a:latin typeface="Times New Roman"/>
              </a:rPr>
              <a:t>Агрессивное поведение – это взаимодействие, в ходе которого одним человеком (агрессором) умышленно наносится вред другому (жертве).</a:t>
            </a:r>
            <a:endParaRPr lang="en-US" sz="2000" b="0" strike="noStrike" spc="-1" dirty="0">
              <a:solidFill>
                <a:schemeClr val="bg1"/>
              </a:solidFill>
              <a:latin typeface="Tahoma"/>
            </a:endParaRPr>
          </a:p>
          <a:p>
            <a:pPr marL="342720" indent="-342720" algn="just">
              <a:lnSpc>
                <a:spcPct val="100000"/>
              </a:lnSpc>
              <a:spcBef>
                <a:spcPts val="499"/>
              </a:spcBef>
            </a:pPr>
            <a:r>
              <a:rPr lang="ru-RU" sz="2000" b="1" strike="noStrike" spc="-1" dirty="0">
                <a:solidFill>
                  <a:schemeClr val="bg1"/>
                </a:solidFill>
                <a:latin typeface="Times New Roman"/>
              </a:rPr>
              <a:t>Агрессор – тот, кто умышленно наносит вред другому: насмехается, дерется, портит вещи.</a:t>
            </a:r>
            <a:endParaRPr lang="en-US" sz="2000" b="0" strike="noStrike" spc="-1" dirty="0">
              <a:solidFill>
                <a:schemeClr val="bg1"/>
              </a:solidFill>
              <a:latin typeface="Tahoma"/>
            </a:endParaRPr>
          </a:p>
          <a:p>
            <a:pPr marL="342720" indent="-342720" algn="just">
              <a:lnSpc>
                <a:spcPct val="100000"/>
              </a:lnSpc>
              <a:spcBef>
                <a:spcPts val="499"/>
              </a:spcBef>
            </a:pPr>
            <a:r>
              <a:rPr lang="ru-RU" sz="2000" b="1" strike="noStrike" spc="-1" dirty="0">
                <a:solidFill>
                  <a:schemeClr val="bg1"/>
                </a:solidFill>
                <a:latin typeface="Times New Roman"/>
              </a:rPr>
              <a:t>Жертва – человек, которому умышленно наносит вред агрессору.</a:t>
            </a:r>
            <a:endParaRPr lang="en-US" sz="2000" b="0" strike="noStrike" spc="-1" dirty="0">
              <a:solidFill>
                <a:schemeClr val="bg1"/>
              </a:solidFill>
              <a:latin typeface="Tahoma"/>
            </a:endParaRPr>
          </a:p>
          <a:p>
            <a:pPr marL="342720" indent="-342720" algn="just">
              <a:lnSpc>
                <a:spcPct val="100000"/>
              </a:lnSpc>
              <a:spcBef>
                <a:spcPts val="499"/>
              </a:spcBef>
            </a:pPr>
            <a:r>
              <a:rPr lang="ru-RU" sz="2000" b="1" strike="noStrike" spc="-1" dirty="0">
                <a:solidFill>
                  <a:schemeClr val="bg1"/>
                </a:solidFill>
                <a:latin typeface="Times New Roman"/>
              </a:rPr>
              <a:t>Зрители – группа учеников, свидетелей агрессивного поведения, которые сами не являются инициаторами агрессивных действий, но наблюдая за действиями агрессоров, не встают на сторону жертвы, а иногда прямо или косвенно даже помогают агрессору.</a:t>
            </a:r>
            <a:endParaRPr lang="en-US" sz="2000" b="0" strike="noStrike" spc="-1" dirty="0">
              <a:solidFill>
                <a:schemeClr val="bg1"/>
              </a:solidFill>
              <a:latin typeface="Tahoma"/>
            </a:endParaRPr>
          </a:p>
          <a:p>
            <a:pPr marL="342720" indent="-342720" algn="just">
              <a:lnSpc>
                <a:spcPct val="100000"/>
              </a:lnSpc>
              <a:spcBef>
                <a:spcPts val="499"/>
              </a:spcBef>
            </a:pPr>
            <a:r>
              <a:rPr lang="ru-RU" sz="2000" b="1" strike="noStrike" spc="-1" dirty="0">
                <a:solidFill>
                  <a:schemeClr val="bg1"/>
                </a:solidFill>
                <a:latin typeface="Times New Roman"/>
              </a:rPr>
              <a:t>Агрессия – это любая форма поведения, нацеленного на оскорбление или причинение вреда другому живому существу; явно злонамеренное поведение, предполагающее действия, посредством которых агрессор намеренно причиняет ущерб своей жертве.</a:t>
            </a:r>
            <a:endParaRPr lang="en-US" sz="2000" b="0" strike="noStrike" spc="-1" dirty="0">
              <a:solidFill>
                <a:schemeClr val="bg1"/>
              </a:solidFill>
              <a:latin typeface="Tahoma"/>
            </a:endParaRPr>
          </a:p>
          <a:p>
            <a:pPr marL="342720" indent="-342720" algn="just">
              <a:lnSpc>
                <a:spcPct val="100000"/>
              </a:lnSpc>
              <a:spcBef>
                <a:spcPts val="499"/>
              </a:spcBef>
            </a:pPr>
            <a:r>
              <a:rPr lang="ru-RU" sz="2000" b="1" strike="noStrike" spc="-1" dirty="0">
                <a:solidFill>
                  <a:schemeClr val="bg1"/>
                </a:solidFill>
                <a:latin typeface="Times New Roman"/>
              </a:rPr>
              <a:t>Агрессивность – свойство личности, она является как результатом генетической предрасположенности, так и влияния среды.</a:t>
            </a:r>
            <a:endParaRPr lang="en-US" sz="2000" b="0" strike="noStrike" spc="-1" dirty="0">
              <a:solidFill>
                <a:schemeClr val="bg1"/>
              </a:solidFill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2631882" y="291960"/>
            <a:ext cx="6054918" cy="138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FFFFFF"/>
                </a:solidFill>
                <a:latin typeface="Times New Roman"/>
              </a:rPr>
              <a:t>Актуальность темы</a:t>
            </a:r>
            <a:endParaRPr lang="en-US" sz="4400" b="0" strike="noStrike" spc="-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457200" y="190512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just">
              <a:lnSpc>
                <a:spcPct val="90000"/>
              </a:lnSpc>
              <a:spcBef>
                <a:spcPts val="799"/>
              </a:spcBef>
            </a:pPr>
            <a:r>
              <a:rPr lang="ru-RU" sz="3200" b="0" strike="noStrike" spc="-1" dirty="0">
                <a:solidFill>
                  <a:srgbClr val="FFFFFF"/>
                </a:solidFill>
                <a:latin typeface="Tahoma"/>
              </a:rPr>
              <a:t>		</a:t>
            </a:r>
            <a:r>
              <a:rPr lang="ru-RU" sz="3200" b="1" strike="noStrike" spc="-1" dirty="0">
                <a:solidFill>
                  <a:srgbClr val="FFFFFF"/>
                </a:solidFill>
                <a:latin typeface="Times New Roman"/>
              </a:rPr>
              <a:t>Повышенная агрессивность детей является одной из наиболее острых проблем не только для врачей, педагогов и психологов, но и для общества в целом. 	Актуальность темы несомненна, поскольку число детей с таким поведением стремительно растет. Это вызвано суммацией целого ряда факторов</a:t>
            </a:r>
            <a:r>
              <a:rPr lang="ru-RU" sz="3200" b="0" strike="noStrike" spc="-1" dirty="0">
                <a:solidFill>
                  <a:srgbClr val="FFFFFF"/>
                </a:solidFill>
                <a:latin typeface="Tahoma"/>
              </a:rPr>
              <a:t>.</a:t>
            </a:r>
            <a:endParaRPr lang="en-US" sz="3200" b="0" strike="noStrike" spc="-1" dirty="0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09"/>
            <a:ext cx="2631882" cy="1971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27221" y="0"/>
            <a:ext cx="8321040" cy="125510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FFFFFF"/>
                </a:solidFill>
                <a:latin typeface="Times New Roman"/>
              </a:rPr>
              <a:t>Факторы</a:t>
            </a:r>
            <a:endParaRPr lang="en-US" sz="4400" b="0" strike="noStrike" spc="-1" dirty="0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630" t="196" r="3704" b="391"/>
          <a:stretch/>
        </p:blipFill>
        <p:spPr>
          <a:xfrm>
            <a:off x="1447137" y="930303"/>
            <a:ext cx="6368995" cy="3681454"/>
          </a:xfrm>
          <a:prstGeom prst="rect">
            <a:avLst/>
          </a:prstGeom>
        </p:spPr>
      </p:pic>
      <p:sp>
        <p:nvSpPr>
          <p:cNvPr id="91" name="TextShape 2"/>
          <p:cNvSpPr txBox="1"/>
          <p:nvPr/>
        </p:nvSpPr>
        <p:spPr>
          <a:xfrm>
            <a:off x="115292" y="4762832"/>
            <a:ext cx="8698727" cy="1860606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0000" lnSpcReduction="20000"/>
          </a:bodyPr>
          <a:lstStyle/>
          <a:p>
            <a:pPr marL="342720" indent="-342720" algn="just">
              <a:lnSpc>
                <a:spcPct val="90000"/>
              </a:lnSpc>
              <a:spcBef>
                <a:spcPts val="697"/>
              </a:spcBef>
              <a:buClr>
                <a:srgbClr val="FFCC00"/>
              </a:buClr>
              <a:buSzPct val="120000"/>
              <a:buFont typeface="Times New Roman"/>
              <a:buChar char="•"/>
            </a:pPr>
            <a:r>
              <a:rPr lang="ru-RU" sz="2800" b="1" strike="noStrike" spc="-1" dirty="0">
                <a:solidFill>
                  <a:srgbClr val="FFFFFF"/>
                </a:solidFill>
                <a:latin typeface="Times New Roman"/>
              </a:rPr>
              <a:t>Ухудшение социальных условий жизни части детей.</a:t>
            </a:r>
            <a:endParaRPr lang="en-US" sz="2800" b="0" strike="noStrike" spc="-1" dirty="0">
              <a:solidFill>
                <a:srgbClr val="FFFFFF"/>
              </a:solidFill>
              <a:latin typeface="Tahoma"/>
            </a:endParaRPr>
          </a:p>
          <a:p>
            <a:pPr marL="342720" indent="-342720" algn="just">
              <a:lnSpc>
                <a:spcPct val="90000"/>
              </a:lnSpc>
              <a:spcBef>
                <a:spcPts val="697"/>
              </a:spcBef>
              <a:buClr>
                <a:srgbClr val="FFCC00"/>
              </a:buClr>
              <a:buSzPct val="120000"/>
              <a:buFont typeface="Times New Roman"/>
              <a:buChar char="•"/>
            </a:pPr>
            <a:r>
              <a:rPr lang="ru-RU" sz="2800" b="1" strike="noStrike" spc="-1" dirty="0">
                <a:solidFill>
                  <a:srgbClr val="FFFFFF"/>
                </a:solidFill>
                <a:latin typeface="Times New Roman"/>
              </a:rPr>
              <a:t>Кризис воспитания в ряде семей.</a:t>
            </a:r>
            <a:endParaRPr lang="en-US" sz="2800" b="0" strike="noStrike" spc="-1" dirty="0">
              <a:solidFill>
                <a:srgbClr val="FFFFFF"/>
              </a:solidFill>
              <a:latin typeface="Tahoma"/>
            </a:endParaRPr>
          </a:p>
          <a:p>
            <a:pPr marL="342720" indent="-342720" algn="just">
              <a:lnSpc>
                <a:spcPct val="90000"/>
              </a:lnSpc>
              <a:spcBef>
                <a:spcPts val="697"/>
              </a:spcBef>
              <a:buClr>
                <a:srgbClr val="FFCC00"/>
              </a:buClr>
              <a:buSzPct val="120000"/>
              <a:buFont typeface="Times New Roman"/>
              <a:buChar char="•"/>
            </a:pPr>
            <a:r>
              <a:rPr lang="ru-RU" sz="2800" b="1" strike="noStrike" spc="-1" dirty="0">
                <a:solidFill>
                  <a:srgbClr val="FFFFFF"/>
                </a:solidFill>
                <a:latin typeface="Times New Roman"/>
              </a:rPr>
              <a:t>Увеличение доли патологических родов, оставляющих последствия в виде повреждений головного мозга ребенка.</a:t>
            </a:r>
            <a:endParaRPr lang="en-US" sz="2800" b="0" strike="noStrike" spc="-1" dirty="0">
              <a:solidFill>
                <a:srgbClr val="FFFFFF"/>
              </a:solidFill>
              <a:latin typeface="Tahoma"/>
            </a:endParaRPr>
          </a:p>
          <a:p>
            <a:pPr marL="342720" indent="-342720" algn="just">
              <a:lnSpc>
                <a:spcPct val="90000"/>
              </a:lnSpc>
              <a:spcBef>
                <a:spcPts val="697"/>
              </a:spcBef>
              <a:buClr>
                <a:srgbClr val="FFCC00"/>
              </a:buClr>
              <a:buSzPct val="120000"/>
              <a:buFont typeface="Times New Roman"/>
              <a:buChar char="•"/>
            </a:pPr>
            <a:r>
              <a:rPr lang="ru-RU" sz="2800" b="1" strike="noStrike" spc="-1" dirty="0">
                <a:solidFill>
                  <a:srgbClr val="FFFFFF"/>
                </a:solidFill>
                <a:latin typeface="Times New Roman"/>
              </a:rPr>
              <a:t>Социокультурные факторы, такие как средства массовой информации, кино и </a:t>
            </a:r>
            <a:r>
              <a:rPr lang="ru-RU" sz="2800" b="1" strike="noStrike" spc="-1" dirty="0" err="1">
                <a:solidFill>
                  <a:srgbClr val="FFFFFF"/>
                </a:solidFill>
                <a:latin typeface="Times New Roman"/>
              </a:rPr>
              <a:t>видеоиндустрия</a:t>
            </a:r>
            <a:r>
              <a:rPr lang="ru-RU" sz="2800" b="1" strike="noStrike" spc="-1" dirty="0">
                <a:solidFill>
                  <a:srgbClr val="FFFFFF"/>
                </a:solidFill>
                <a:latin typeface="Times New Roman"/>
              </a:rPr>
              <a:t>, которые регулярно пропагандируют культ насилия. </a:t>
            </a:r>
            <a:endParaRPr lang="en-US" sz="2800" b="0" strike="noStrike" spc="-1" dirty="0">
              <a:solidFill>
                <a:srgbClr val="FFFFFF"/>
              </a:solidFill>
              <a:latin typeface="Tahoma"/>
            </a:endParaRPr>
          </a:p>
          <a:p>
            <a:pPr marL="342720" indent="-342720" algn="just">
              <a:lnSpc>
                <a:spcPct val="90000"/>
              </a:lnSpc>
              <a:spcBef>
                <a:spcPts val="697"/>
              </a:spcBef>
              <a:buClr>
                <a:srgbClr val="FFCC00"/>
              </a:buClr>
              <a:buSzPct val="120000"/>
              <a:buFont typeface="Times New Roman"/>
              <a:buChar char="•"/>
            </a:pPr>
            <a:endParaRPr lang="en-US" sz="2800" b="0" strike="noStrike" spc="-1" dirty="0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999" y="565403"/>
            <a:ext cx="80186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Основные этапы работы социального педагога по преодолению агрессивного поведения школьников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Основными этапами работы с агрессивными детьми являются: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1.диагностика эмоционального состояния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2.индивидуальное консультирование, выявление причин данной проблемы, обучение навыкам разрешения возникающих проблем, умением управлять своими эмоциями;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3.включение подростков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тренинговые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группы с целью коррекции негативных эмоционально значимых ситуаций;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4.индивидуальная работа с системой ценностей ребенка, работать над формированием позитивной «Я концепции»;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5.обучение эффективным навыкам, способам эффективного общения, конструктивному поведению в конфликтных ситуациях.[10]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Кроме того, необходима работа с семьей агрессивного ребенка, целью которой является установление значимых взаимоотношений между ребенком и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xmlns="" val="493437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0478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543" y="508883"/>
            <a:ext cx="806262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Рекомендации по сдерживанию нарастающей агрессии:</a:t>
            </a:r>
          </a:p>
          <a:p>
            <a:endParaRPr lang="ru-RU" sz="1400" dirty="0"/>
          </a:p>
          <a:p>
            <a:r>
              <a:rPr lang="ru-RU" sz="1400" dirty="0"/>
              <a:t>посчитать до 10.</a:t>
            </a:r>
          </a:p>
          <a:p>
            <a:endParaRPr lang="ru-RU" sz="1400" dirty="0"/>
          </a:p>
          <a:p>
            <a:r>
              <a:rPr lang="ru-RU" sz="1400" dirty="0"/>
              <a:t>сделать 10-12 глубоких вдохов и выдохов (обязательно в доступной форме нужно объяснить механизм связи между выдохом и релаксацией). Подросткам, интересующимся различными восточными оздоровительными техниками или единоборствами, можно заметить взяты от туда.</a:t>
            </a:r>
          </a:p>
          <a:p>
            <a:endParaRPr lang="ru-RU" sz="1400" dirty="0"/>
          </a:p>
          <a:p>
            <a:r>
              <a:rPr lang="ru-RU" sz="1400" dirty="0"/>
              <a:t>походить, если это возможно взад- вперед по помещению в темпе, диктуемом внутреннем состоянием.</a:t>
            </a:r>
          </a:p>
          <a:p>
            <a:endParaRPr lang="ru-RU" sz="1400" dirty="0"/>
          </a:p>
          <a:p>
            <a:r>
              <a:rPr lang="ru-RU" sz="1400" dirty="0"/>
              <a:t>порвать не нужную бумагу (а еще лучше, если на ней предварительно написать, то что вызывает агрессивную реакцию), такую бумагу можно не просто разорвать, но и торжественно сжечь, соблюдая конечно все правила пожарной безопасности.</a:t>
            </a:r>
          </a:p>
          <a:p>
            <a:endParaRPr lang="ru-RU" sz="1400" dirty="0"/>
          </a:p>
          <a:p>
            <a:r>
              <a:rPr lang="ru-RU" sz="1400" dirty="0"/>
              <a:t>выместить свои отрицательные эмоции на каком – </a:t>
            </a:r>
            <a:r>
              <a:rPr lang="ru-RU" sz="1400" dirty="0" err="1"/>
              <a:t>нибудь</a:t>
            </a:r>
            <a:r>
              <a:rPr lang="ru-RU" sz="1400" dirty="0"/>
              <a:t> заранее приготовленном ненужном и безопасном предмете. Мальчики могут приспособить для этих целей что-то вроде боксерской груши.</a:t>
            </a:r>
          </a:p>
          <a:p>
            <a:endParaRPr lang="ru-RU" sz="1400" dirty="0"/>
          </a:p>
          <a:p>
            <a:r>
              <a:rPr lang="ru-RU" sz="1400" dirty="0"/>
              <a:t>Самое конструктивное – разрядить эмоции какой-нибудь осмысленной полезной работой – уборкой помещения, стиркой, работой в саду или просто спортивной игрой, бегом </a:t>
            </a:r>
          </a:p>
        </p:txBody>
      </p:sp>
    </p:spTree>
    <p:extLst>
      <p:ext uri="{BB962C8B-B14F-4D97-AF65-F5344CB8AC3E}">
        <p14:creationId xmlns:p14="http://schemas.microsoft.com/office/powerpoint/2010/main" xmlns="" val="3214572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-360"/>
            <a:ext cx="8229600" cy="15938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2000" b="0" strike="noStrike" spc="-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9979" y="286247"/>
            <a:ext cx="7859864" cy="6409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latin typeface="Arial Black" panose="020B0A04020102020204" pitchFamily="34" charset="0"/>
              </a:rPr>
              <a:t>Предлагаемая анкета «ВЫЯВЛЕНИЕ АГРЕССИВНОСТИ У ПОДРОСТКА»</a:t>
            </a:r>
          </a:p>
          <a:p>
            <a:endParaRPr lang="ru-RU" sz="1050" dirty="0" smtClean="0">
              <a:latin typeface="Arial Black" panose="020B0A04020102020204" pitchFamily="34" charset="0"/>
            </a:endParaRPr>
          </a:p>
          <a:p>
            <a:r>
              <a:rPr lang="ru-RU" sz="1050" dirty="0" smtClean="0">
                <a:latin typeface="Arial Black" panose="020B0A04020102020204" pitchFamily="34" charset="0"/>
              </a:rPr>
              <a:t>Ученикам предлагается ответить на вопросы анкеты, позволяющие выявить степень агрессивности у подростка.</a:t>
            </a:r>
          </a:p>
          <a:p>
            <a:endParaRPr lang="ru-RU" sz="1050" dirty="0" smtClean="0">
              <a:latin typeface="Arial Black" panose="020B0A04020102020204" pitchFamily="34" charset="0"/>
            </a:endParaRPr>
          </a:p>
          <a:p>
            <a:endParaRPr lang="ru-RU" sz="1050" dirty="0" smtClean="0">
              <a:latin typeface="Arial Black" panose="020B0A04020102020204" pitchFamily="34" charset="0"/>
            </a:endParaRPr>
          </a:p>
          <a:p>
            <a:r>
              <a:rPr lang="ru-RU" sz="1050" dirty="0" smtClean="0">
                <a:latin typeface="Arial Black" panose="020B0A04020102020204" pitchFamily="34" charset="0"/>
              </a:rPr>
              <a:t>Да</a:t>
            </a:r>
          </a:p>
          <a:p>
            <a:endParaRPr lang="ru-RU" sz="1050" dirty="0" smtClean="0">
              <a:latin typeface="Arial Black" panose="020B0A04020102020204" pitchFamily="34" charset="0"/>
            </a:endParaRPr>
          </a:p>
          <a:p>
            <a:r>
              <a:rPr lang="ru-RU" sz="1050" dirty="0" smtClean="0">
                <a:latin typeface="Arial Black" panose="020B0A04020102020204" pitchFamily="34" charset="0"/>
              </a:rPr>
              <a:t>Нет</a:t>
            </a:r>
          </a:p>
          <a:p>
            <a:endParaRPr lang="ru-RU" sz="1050" dirty="0" smtClean="0">
              <a:latin typeface="Arial Black" panose="020B0A04020102020204" pitchFamily="34" charset="0"/>
            </a:endParaRPr>
          </a:p>
          <a:p>
            <a:r>
              <a:rPr lang="ru-RU" sz="1050" dirty="0" smtClean="0">
                <a:latin typeface="Arial Black" panose="020B0A04020102020204" pitchFamily="34" charset="0"/>
              </a:rPr>
              <a:t>1. Временами мне кажется, что в меня вселился злой дух</a:t>
            </a:r>
          </a:p>
          <a:p>
            <a:r>
              <a:rPr lang="ru-RU" sz="1050" dirty="0" smtClean="0">
                <a:latin typeface="Arial Black" panose="020B0A04020102020204" pitchFamily="34" charset="0"/>
              </a:rPr>
              <a:t>2. Я не могу промолчать, когда чем-то недоволен(а)</a:t>
            </a:r>
          </a:p>
          <a:p>
            <a:r>
              <a:rPr lang="ru-RU" sz="1050" dirty="0" smtClean="0">
                <a:latin typeface="Arial Black" panose="020B0A04020102020204" pitchFamily="34" charset="0"/>
              </a:rPr>
              <a:t>3. Когда кто-то причиняет мне зло, я обязательно стараюсь отплатить тем же</a:t>
            </a:r>
          </a:p>
          <a:p>
            <a:r>
              <a:rPr lang="ru-RU" sz="1050" dirty="0" smtClean="0">
                <a:latin typeface="Arial Black" panose="020B0A04020102020204" pitchFamily="34" charset="0"/>
              </a:rPr>
              <a:t>4. Иногда мне без всякой причины хочется выругаться</a:t>
            </a:r>
          </a:p>
          <a:p>
            <a:r>
              <a:rPr lang="ru-RU" sz="1050" dirty="0" smtClean="0">
                <a:latin typeface="Arial Black" panose="020B0A04020102020204" pitchFamily="34" charset="0"/>
              </a:rPr>
              <a:t>5. Бывает, что я с удовольствием ломаю игрушки, что-то разбиваю</a:t>
            </a:r>
          </a:p>
          <a:p>
            <a:r>
              <a:rPr lang="ru-RU" sz="1050" dirty="0" smtClean="0">
                <a:latin typeface="Arial Black" panose="020B0A04020102020204" pitchFamily="34" charset="0"/>
              </a:rPr>
              <a:t>6. Иногда я так настаиваю на чём-то, что окружающие теряют терпение</a:t>
            </a:r>
          </a:p>
          <a:p>
            <a:r>
              <a:rPr lang="ru-RU" sz="1050" dirty="0" smtClean="0">
                <a:latin typeface="Arial Black" panose="020B0A04020102020204" pitchFamily="34" charset="0"/>
              </a:rPr>
              <a:t>7. Я не прочь подразнить животных</a:t>
            </a:r>
          </a:p>
          <a:p>
            <a:r>
              <a:rPr lang="ru-RU" sz="1050" dirty="0" smtClean="0">
                <a:latin typeface="Arial Black" panose="020B0A04020102020204" pitchFamily="34" charset="0"/>
              </a:rPr>
              <a:t>8. Переспорить меня трудно</a:t>
            </a:r>
          </a:p>
          <a:p>
            <a:r>
              <a:rPr lang="ru-RU" sz="1050" dirty="0" smtClean="0">
                <a:latin typeface="Arial Black" panose="020B0A04020102020204" pitchFamily="34" charset="0"/>
              </a:rPr>
              <a:t>9. Очень сержусь, когда мне кажется, что кто-то надо мной подшучивает</a:t>
            </a:r>
          </a:p>
          <a:p>
            <a:r>
              <a:rPr lang="ru-RU" sz="1050" dirty="0" smtClean="0">
                <a:latin typeface="Arial Black" panose="020B0A04020102020204" pitchFamily="34" charset="0"/>
              </a:rPr>
              <a:t>10. Иногда у меня вспыхивает желание сделать что-то плохое, шокирующее окружающих.</a:t>
            </a:r>
          </a:p>
          <a:p>
            <a:r>
              <a:rPr lang="ru-RU" sz="1050" dirty="0" smtClean="0">
                <a:latin typeface="Arial Black" panose="020B0A04020102020204" pitchFamily="34" charset="0"/>
              </a:rPr>
              <a:t>11. В ответ на обычные распоряжения стремлюсь сделать всё наоборот</a:t>
            </a:r>
          </a:p>
          <a:p>
            <a:r>
              <a:rPr lang="ru-RU" sz="1000" dirty="0" smtClean="0">
                <a:latin typeface="Arial Black" panose="020B0A04020102020204" pitchFamily="34" charset="0"/>
              </a:rPr>
              <a:t>12. Часто не по возрасту ворчлив(а)</a:t>
            </a:r>
          </a:p>
          <a:p>
            <a:r>
              <a:rPr lang="ru-RU" sz="1000" dirty="0" smtClean="0">
                <a:latin typeface="Arial Black" panose="020B0A04020102020204" pitchFamily="34" charset="0"/>
              </a:rPr>
              <a:t>13. Люблю быть первым(ой), командовать, подчинять себе других</a:t>
            </a:r>
          </a:p>
          <a:p>
            <a:r>
              <a:rPr lang="ru-RU" sz="1000" dirty="0" smtClean="0">
                <a:latin typeface="Arial Black" panose="020B0A04020102020204" pitchFamily="34" charset="0"/>
              </a:rPr>
              <a:t>14.Неудачи вызывают у меня сильное раздражение, желание найти виноватых</a:t>
            </a:r>
          </a:p>
          <a:p>
            <a:r>
              <a:rPr lang="ru-RU" sz="1000" dirty="0" smtClean="0">
                <a:latin typeface="Arial Black" panose="020B0A04020102020204" pitchFamily="34" charset="0"/>
              </a:rPr>
              <a:t>15.Легко ссорюсь, могу вступать в драку</a:t>
            </a:r>
          </a:p>
          <a:p>
            <a:r>
              <a:rPr lang="ru-RU" sz="1000" dirty="0" smtClean="0">
                <a:latin typeface="Arial Black" panose="020B0A04020102020204" pitchFamily="34" charset="0"/>
              </a:rPr>
              <a:t>16.У меня нередки приступы мрачной раздражительности</a:t>
            </a:r>
          </a:p>
          <a:p>
            <a:r>
              <a:rPr lang="ru-RU" sz="1000" dirty="0" smtClean="0">
                <a:latin typeface="Arial Black" panose="020B0A04020102020204" pitchFamily="34" charset="0"/>
              </a:rPr>
              <a:t>17.Не считаюсь со сверстниками, не уступаю, не делюсь</a:t>
            </a:r>
          </a:p>
          <a:p>
            <a:r>
              <a:rPr lang="ru-RU" sz="1000" dirty="0" smtClean="0">
                <a:latin typeface="Arial Black" panose="020B0A04020102020204" pitchFamily="34" charset="0"/>
              </a:rPr>
              <a:t>18.Уверен (а), что любое задание выполню лучше всех</a:t>
            </a:r>
          </a:p>
          <a:p>
            <a:endParaRPr lang="ru-RU" sz="1000" dirty="0" smtClean="0">
              <a:latin typeface="Arial Black" panose="020B0A04020102020204" pitchFamily="34" charset="0"/>
            </a:endParaRPr>
          </a:p>
          <a:p>
            <a:r>
              <a:rPr lang="ru-RU" sz="1000" dirty="0" smtClean="0">
                <a:latin typeface="Arial Black" panose="020B0A04020102020204" pitchFamily="34" charset="0"/>
              </a:rPr>
              <a:t>Обработка результатов: положительный ответ на каждое предложенное утверждение оценивается в 1 балл, отрицательный – 0.</a:t>
            </a:r>
          </a:p>
          <a:p>
            <a:endParaRPr lang="ru-RU" sz="1000" dirty="0" smtClean="0">
              <a:latin typeface="Arial Black" panose="020B0A04020102020204" pitchFamily="34" charset="0"/>
            </a:endParaRPr>
          </a:p>
          <a:p>
            <a:r>
              <a:rPr lang="ru-RU" sz="1000" dirty="0" smtClean="0">
                <a:latin typeface="Arial Black" panose="020B0A04020102020204" pitchFamily="34" charset="0"/>
              </a:rPr>
              <a:t>Подсчитайте результаты и оцените степень агрессивности подростка.</a:t>
            </a:r>
          </a:p>
          <a:p>
            <a:endParaRPr lang="ru-RU" sz="1000" dirty="0" smtClean="0">
              <a:latin typeface="Arial Black" panose="020B0A04020102020204" pitchFamily="34" charset="0"/>
            </a:endParaRPr>
          </a:p>
          <a:p>
            <a:r>
              <a:rPr lang="ru-RU" sz="1000" dirty="0" smtClean="0">
                <a:latin typeface="Arial Black" panose="020B0A04020102020204" pitchFamily="34" charset="0"/>
              </a:rPr>
              <a:t>Высокая степень агрессивности от 15 до 20 баллов.</a:t>
            </a:r>
          </a:p>
          <a:p>
            <a:endParaRPr lang="ru-RU" sz="1000" dirty="0" smtClean="0">
              <a:latin typeface="Arial Black" panose="020B0A04020102020204" pitchFamily="34" charset="0"/>
            </a:endParaRPr>
          </a:p>
          <a:p>
            <a:r>
              <a:rPr lang="ru-RU" sz="1000" dirty="0" smtClean="0">
                <a:latin typeface="Arial Black" panose="020B0A04020102020204" pitchFamily="34" charset="0"/>
              </a:rPr>
              <a:t>Средняя степень агрессивности от 7 до 14 баллов.</a:t>
            </a:r>
          </a:p>
          <a:p>
            <a:endParaRPr lang="ru-RU" sz="1000" dirty="0" smtClean="0">
              <a:latin typeface="Arial Black" panose="020B0A04020102020204" pitchFamily="34" charset="0"/>
            </a:endParaRPr>
          </a:p>
          <a:p>
            <a:r>
              <a:rPr lang="ru-RU" sz="1000" dirty="0" smtClean="0">
                <a:latin typeface="Arial Black" panose="020B0A04020102020204" pitchFamily="34" charset="0"/>
              </a:rPr>
              <a:t>Низкая степень агрессивности от 1 до 6 баллов.</a:t>
            </a:r>
          </a:p>
          <a:p>
            <a:endParaRPr lang="ru-RU" sz="1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291960"/>
            <a:ext cx="8229600" cy="138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FFFFFF"/>
                </a:solidFill>
                <a:latin typeface="Times New Roman"/>
              </a:rPr>
              <a:t>Выводы по анкетированию учащихся</a:t>
            </a:r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228600" y="1523520"/>
            <a:ext cx="8763120" cy="49532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342720" indent="-342720">
              <a:spcBef>
                <a:spcPts val="799"/>
              </a:spcBef>
              <a:buClr>
                <a:srgbClr val="FFCC00"/>
              </a:buClr>
              <a:buSzPct val="120000"/>
              <a:buFont typeface="Tahoma"/>
              <a:buChar char="•"/>
            </a:pPr>
            <a:r>
              <a:rPr lang="ru-RU" sz="3200" b="0" strike="noStrike" spc="-1" dirty="0">
                <a:solidFill>
                  <a:srgbClr val="FFFFFF"/>
                </a:solidFill>
                <a:latin typeface="Tahoma"/>
              </a:rPr>
              <a:t>Таким </a:t>
            </a:r>
            <a:r>
              <a:rPr lang="ru-RU" sz="3200" b="0" strike="noStrike" spc="-1" dirty="0" smtClean="0">
                <a:solidFill>
                  <a:srgbClr val="FFFFFF"/>
                </a:solidFill>
                <a:latin typeface="Tahoma"/>
              </a:rPr>
              <a:t>образом, после проведения анкетирования, мы </a:t>
            </a:r>
            <a:r>
              <a:rPr lang="ru-RU" sz="3200" spc="-1" dirty="0" smtClean="0">
                <a:solidFill>
                  <a:srgbClr val="FFFFFF"/>
                </a:solidFill>
                <a:latin typeface="Tahoma"/>
              </a:rPr>
              <a:t>увидим , </a:t>
            </a:r>
            <a:r>
              <a:rPr lang="ru-RU" sz="3200" spc="-1" dirty="0" smtClean="0">
                <a:solidFill>
                  <a:srgbClr val="FFFFFF"/>
                </a:solidFill>
                <a:latin typeface="Tahoma"/>
              </a:rPr>
              <a:t>действительно ли  </a:t>
            </a:r>
            <a:r>
              <a:rPr lang="ru-RU" sz="3200" spc="-1" dirty="0" smtClean="0">
                <a:solidFill>
                  <a:srgbClr val="FFFFFF"/>
                </a:solidFill>
                <a:latin typeface="Tahoma"/>
              </a:rPr>
              <a:t>существует </a:t>
            </a:r>
            <a:r>
              <a:rPr lang="ru-RU" sz="3200" b="0" strike="noStrike" spc="-1" dirty="0">
                <a:solidFill>
                  <a:srgbClr val="FFFFFF"/>
                </a:solidFill>
                <a:latin typeface="Tahoma"/>
              </a:rPr>
              <a:t>проблема агрессивного поведения среди </a:t>
            </a:r>
            <a:r>
              <a:rPr lang="ru-RU" sz="3200" b="0" strike="noStrike" spc="-1" dirty="0" smtClean="0">
                <a:solidFill>
                  <a:srgbClr val="FFFFFF"/>
                </a:solidFill>
                <a:latin typeface="Tahoma"/>
              </a:rPr>
              <a:t>учащихся или нет. </a:t>
            </a:r>
            <a:r>
              <a:rPr lang="ru-RU" sz="3200" spc="-1" dirty="0">
                <a:solidFill>
                  <a:srgbClr val="FFFFFF"/>
                </a:solidFill>
                <a:latin typeface="Tahoma"/>
              </a:rPr>
              <a:t>Н</a:t>
            </a:r>
            <a:r>
              <a:rPr lang="ru-RU" sz="3200" b="0" strike="noStrike" spc="-1" dirty="0" smtClean="0">
                <a:solidFill>
                  <a:srgbClr val="FFFFFF"/>
                </a:solidFill>
                <a:latin typeface="Tahoma"/>
              </a:rPr>
              <a:t>о </a:t>
            </a:r>
            <a:r>
              <a:rPr lang="ru-RU" sz="3200" b="0" strike="noStrike" spc="-1" dirty="0">
                <a:solidFill>
                  <a:srgbClr val="FFFFFF"/>
                </a:solidFill>
                <a:latin typeface="Tahoma"/>
              </a:rPr>
              <a:t>стоит отметить такой факт, что учащиеся сопереживают и стараются помочь тем кто попал в трудную ситуацию. В своем большинстве ученики презирают обидчиков и ищут способы решения проблемы.</a:t>
            </a:r>
            <a:endParaRPr lang="en-US" sz="3200" b="0" strike="noStrike" spc="-1" dirty="0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1010</Words>
  <Application>Microsoft Office PowerPoint</Application>
  <PresentationFormat>Экран (4:3)</PresentationFormat>
  <Paragraphs>119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Office Theme</vt:lpstr>
      <vt:lpstr>Ион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Светлана</dc:creator>
  <dc:description/>
  <cp:lastModifiedBy>user</cp:lastModifiedBy>
  <cp:revision>28</cp:revision>
  <dcterms:modified xsi:type="dcterms:W3CDTF">2021-02-16T10:29:15Z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